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3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60" r:id="rId4"/>
    <p:sldId id="544" r:id="rId5"/>
    <p:sldId id="542" r:id="rId6"/>
    <p:sldId id="263" r:id="rId7"/>
    <p:sldId id="264" r:id="rId8"/>
    <p:sldId id="265" r:id="rId9"/>
    <p:sldId id="266" r:id="rId10"/>
    <p:sldId id="267" r:id="rId11"/>
    <p:sldId id="27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B58E91-2977-4057-9A07-7D155547AFE6}" v="6" dt="2023-02-07T17:42:21.3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68860" autoAdjust="0"/>
  </p:normalViewPr>
  <p:slideViewPr>
    <p:cSldViewPr snapToGrid="0">
      <p:cViewPr varScale="1">
        <p:scale>
          <a:sx n="78" d="100"/>
          <a:sy n="78" d="100"/>
        </p:scale>
        <p:origin x="18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non Kennedy" userId="37e526cc-1ca4-4e08-a0d5-41338813d48b" providerId="ADAL" clId="{4CB58E91-2977-4057-9A07-7D155547AFE6}"/>
    <pc:docChg chg="custSel modSld">
      <pc:chgData name="Vernon Kennedy" userId="37e526cc-1ca4-4e08-a0d5-41338813d48b" providerId="ADAL" clId="{4CB58E91-2977-4057-9A07-7D155547AFE6}" dt="2023-02-15T17:54:00.937" v="23" actId="207"/>
      <pc:docMkLst>
        <pc:docMk/>
      </pc:docMkLst>
      <pc:sldChg chg="modSp mod">
        <pc:chgData name="Vernon Kennedy" userId="37e526cc-1ca4-4e08-a0d5-41338813d48b" providerId="ADAL" clId="{4CB58E91-2977-4057-9A07-7D155547AFE6}" dt="2023-02-15T17:54:00.937" v="23" actId="207"/>
        <pc:sldMkLst>
          <pc:docMk/>
          <pc:sldMk cId="2930483143" sldId="258"/>
        </pc:sldMkLst>
        <pc:graphicFrameChg chg="modGraphic">
          <ac:chgData name="Vernon Kennedy" userId="37e526cc-1ca4-4e08-a0d5-41338813d48b" providerId="ADAL" clId="{4CB58E91-2977-4057-9A07-7D155547AFE6}" dt="2023-02-15T17:54:00.937" v="23" actId="207"/>
          <ac:graphicFrameMkLst>
            <pc:docMk/>
            <pc:sldMk cId="2930483143" sldId="258"/>
            <ac:graphicFrameMk id="7" creationId="{82563D3B-86A2-8AE9-9372-F6C3204510D8}"/>
          </ac:graphicFrameMkLst>
        </pc:graphicFrameChg>
      </pc:sldChg>
      <pc:sldChg chg="modSp mod">
        <pc:chgData name="Vernon Kennedy" userId="37e526cc-1ca4-4e08-a0d5-41338813d48b" providerId="ADAL" clId="{4CB58E91-2977-4057-9A07-7D155547AFE6}" dt="2023-02-07T17:42:21.391" v="20" actId="2711"/>
        <pc:sldMkLst>
          <pc:docMk/>
          <pc:sldMk cId="3062995144" sldId="271"/>
        </pc:sldMkLst>
        <pc:graphicFrameChg chg="mod">
          <ac:chgData name="Vernon Kennedy" userId="37e526cc-1ca4-4e08-a0d5-41338813d48b" providerId="ADAL" clId="{4CB58E91-2977-4057-9A07-7D155547AFE6}" dt="2023-02-07T17:42:21.391" v="20" actId="2711"/>
          <ac:graphicFrameMkLst>
            <pc:docMk/>
            <pc:sldMk cId="3062995144" sldId="271"/>
            <ac:graphicFrameMk id="13" creationId="{99E5FFCE-31F0-2DAD-31E7-B0E97FABEE0C}"/>
          </ac:graphicFrameMkLst>
        </pc:graphicFrameChg>
      </pc:sldChg>
      <pc:sldChg chg="mod">
        <pc:chgData name="Vernon Kennedy" userId="37e526cc-1ca4-4e08-a0d5-41338813d48b" providerId="ADAL" clId="{4CB58E91-2977-4057-9A07-7D155547AFE6}" dt="2023-02-13T21:57:10.847" v="22" actId="27918"/>
        <pc:sldMkLst>
          <pc:docMk/>
          <pc:sldMk cId="4184256148" sldId="544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fairfieldbhs-my.sharepoint.com/personal/sroland_fairfieldbhs_org/Documents/Desktop/Overdose%20Data%20202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fairfieldbhs-my.sharepoint.com/personal/sroland_fairfieldbhs_org/Documents/Desktop/Overdose%20Data%202022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fairfieldbhs-my.sharepoint.com/personal/sroland_fairfieldbhs_org/Documents/Desktop/Overdose%20Data%20202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Fairfield County EMS Opioid Overdose</a:t>
            </a:r>
            <a:r>
              <a:rPr lang="en-US" baseline="0"/>
              <a:t> Reversals &amp; Deaths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7524335278235345E-2"/>
          <c:y val="0.12128762629442744"/>
          <c:w val="0.94016169423776152"/>
          <c:h val="0.7729323209598800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Fairfield County EMS Opioid Overdose Reversals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71FC-4E31-AC4F-1769F51FAC2A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71FC-4E31-AC4F-1769F51FAC2A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71FC-4E31-AC4F-1769F51FAC2A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71FC-4E31-AC4F-1769F51FAC2A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71FC-4E31-AC4F-1769F51FAC2A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71FC-4E31-AC4F-1769F51FAC2A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71FC-4E31-AC4F-1769F51FAC2A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71FC-4E31-AC4F-1769F51FAC2A}"/>
              </c:ext>
            </c:extLst>
          </c:dPt>
          <c:dLbls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113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71FC-4E31-AC4F-1769F51FAC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2020*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50</c:v>
                </c:pt>
                <c:pt idx="1">
                  <c:v>45</c:v>
                </c:pt>
                <c:pt idx="2">
                  <c:v>79</c:v>
                </c:pt>
                <c:pt idx="3">
                  <c:v>102</c:v>
                </c:pt>
                <c:pt idx="4">
                  <c:v>75</c:v>
                </c:pt>
                <c:pt idx="5">
                  <c:v>108</c:v>
                </c:pt>
                <c:pt idx="6">
                  <c:v>86</c:v>
                </c:pt>
                <c:pt idx="7">
                  <c:v>114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1FC-4E31-AC4F-1769F51FAC2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Overdose Deaths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2020*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3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2</c:v>
                </c:pt>
                <c:pt idx="5">
                  <c:v>8</c:v>
                </c:pt>
                <c:pt idx="6">
                  <c:v>5</c:v>
                </c:pt>
                <c:pt idx="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1FC-4E31-AC4F-1769F51FAC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40159056"/>
        <c:axId val="640154792"/>
      </c:barChart>
      <c:catAx>
        <c:axId val="6401590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0154792"/>
        <c:crosses val="autoZero"/>
        <c:auto val="1"/>
        <c:lblAlgn val="ctr"/>
        <c:lblOffset val="100"/>
        <c:noMultiLvlLbl val="0"/>
      </c:catAx>
      <c:valAx>
        <c:axId val="640154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0159056"/>
        <c:crosses val="autoZero"/>
        <c:crossBetween val="between"/>
      </c:valAx>
      <c:spPr>
        <a:pattFill prst="ltDnDiag">
          <a:fgClr>
            <a:srgbClr val="000000">
              <a:alpha val="0"/>
            </a:srgbClr>
          </a:fgClr>
          <a:bgClr>
            <a:srgbClr val="FFFFFF"/>
          </a:bgClr>
        </a:pattFill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Overdose</a:t>
            </a:r>
            <a:r>
              <a:rPr lang="en-US" baseline="0" dirty="0"/>
              <a:t> by Race/Gender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White Male</c:v>
                </c:pt>
                <c:pt idx="1">
                  <c:v>White Female</c:v>
                </c:pt>
                <c:pt idx="2">
                  <c:v>Black Male</c:v>
                </c:pt>
                <c:pt idx="3">
                  <c:v>Black Female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34</c:v>
                </c:pt>
                <c:pt idx="1">
                  <c:v>25</c:v>
                </c:pt>
                <c:pt idx="2">
                  <c:v>17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15-413B-A439-FCEF70EDCC6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White Male</c:v>
                </c:pt>
                <c:pt idx="1">
                  <c:v>White Female</c:v>
                </c:pt>
                <c:pt idx="2">
                  <c:v>Black Male</c:v>
                </c:pt>
                <c:pt idx="3">
                  <c:v>Black Female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44</c:v>
                </c:pt>
                <c:pt idx="1">
                  <c:v>43</c:v>
                </c:pt>
                <c:pt idx="2">
                  <c:v>11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15-413B-A439-FCEF70EDCC6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White Male</c:v>
                </c:pt>
                <c:pt idx="1">
                  <c:v>White Female</c:v>
                </c:pt>
                <c:pt idx="2">
                  <c:v>Black Male</c:v>
                </c:pt>
                <c:pt idx="3">
                  <c:v>Black Female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F15-413B-A439-FCEF70EDCC6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27113120"/>
        <c:axId val="2127104384"/>
      </c:barChart>
      <c:catAx>
        <c:axId val="2127113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4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7104384"/>
        <c:crosses val="autoZero"/>
        <c:auto val="1"/>
        <c:lblAlgn val="ctr"/>
        <c:lblOffset val="100"/>
        <c:noMultiLvlLbl val="0"/>
      </c:catAx>
      <c:valAx>
        <c:axId val="2127104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7113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all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2022 Overdose By Age</a:t>
            </a:r>
          </a:p>
        </c:rich>
      </c:tx>
      <c:layout>
        <c:manualLayout>
          <c:xMode val="edge"/>
          <c:yMode val="edge"/>
          <c:x val="0.28021911857875598"/>
          <c:y val="6.27292044455084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4855237235621353E-2"/>
          <c:y val="0.13244423604225808"/>
          <c:w val="0.88387095024430873"/>
          <c:h val="0.868348547419630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brightRoom" dir="t"/>
            </a:scene3d>
            <a:sp3d prstMaterial="flat">
              <a:bevelT w="50800" h="101600" prst="angle"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0"/>
              <a:lstStyle/>
              <a:p>
                <a:pPr algn="ctr">
                  <a:defRPr lang="en-US"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0-17</c:v>
                </c:pt>
                <c:pt idx="1">
                  <c:v>18-24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65+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</c:v>
                </c:pt>
                <c:pt idx="1">
                  <c:v>4</c:v>
                </c:pt>
                <c:pt idx="2">
                  <c:v>20</c:v>
                </c:pt>
                <c:pt idx="3">
                  <c:v>15</c:v>
                </c:pt>
                <c:pt idx="4">
                  <c:v>14</c:v>
                </c:pt>
                <c:pt idx="5">
                  <c:v>19</c:v>
                </c:pt>
                <c:pt idx="6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34-4CE0-82EA-009991638E5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cene3d>
              <a:camera prst="orthographicFront"/>
              <a:lightRig rig="brightRoom" dir="t"/>
            </a:scene3d>
            <a:sp3d prstMaterial="flat">
              <a:bevelT w="50800" h="101600" prst="angle"/>
              <a:contourClr>
                <a:srgbClr val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6A9-4DC1-B902-97786AB0481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6A9-4DC1-B902-97786AB0481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6A9-4DC1-B902-97786AB0481C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6A9-4DC1-B902-97786AB0481C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6A9-4DC1-B902-97786AB0481C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D6A9-4DC1-B902-97786AB0481C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D6A9-4DC1-B902-97786AB0481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0-17</c:v>
                </c:pt>
                <c:pt idx="1">
                  <c:v>18-24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65+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16</c:v>
                </c:pt>
                <c:pt idx="3">
                  <c:v>27</c:v>
                </c:pt>
                <c:pt idx="4">
                  <c:v>12</c:v>
                </c:pt>
                <c:pt idx="5">
                  <c:v>27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0AD-4246-8804-64BCD7BA98E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cene3d>
              <a:camera prst="orthographicFront"/>
              <a:lightRig rig="brightRoom" dir="t"/>
            </a:scene3d>
            <a:sp3d prstMaterial="flat">
              <a:bevelT w="50800" h="101600" prst="angle"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0"/>
              <a:lstStyle/>
              <a:p>
                <a:pPr algn="ctr">
                  <a:defRPr lang="en-US"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0-17</c:v>
                </c:pt>
                <c:pt idx="1">
                  <c:v>18-24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65+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D0AD-4246-8804-64BCD7BA98E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506868160"/>
        <c:axId val="1506864832"/>
      </c:barChart>
      <c:catAx>
        <c:axId val="1506868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6864832"/>
        <c:crosses val="autoZero"/>
        <c:auto val="1"/>
        <c:lblAlgn val="ctr"/>
        <c:lblOffset val="100"/>
        <c:noMultiLvlLbl val="0"/>
      </c:catAx>
      <c:valAx>
        <c:axId val="1506864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6868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385448217803698E-2"/>
          <c:y val="8.7493705647690434E-2"/>
          <c:w val="0.18554769881013339"/>
          <c:h val="4.0998792241571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>
                <a:effectLst/>
              </a:rPr>
              <a:t>Fairfield County EMS Overdose Reversals By Month</a:t>
            </a:r>
            <a:endParaRPr lang="en-US">
              <a:effectLst/>
            </a:endParaRPr>
          </a:p>
        </c:rich>
      </c:tx>
      <c:layout>
        <c:manualLayout>
          <c:xMode val="edge"/>
          <c:yMode val="edge"/>
          <c:x val="0.13763615787071296"/>
          <c:y val="1.55038759689922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5546633060956435E-2"/>
          <c:y val="9.1674187407112431E-2"/>
          <c:w val="0.94814017990514299"/>
          <c:h val="0.816446603618294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Charts!$B$1</c:f>
              <c:strCache>
                <c:ptCount val="1"/>
                <c:pt idx="0">
                  <c:v>*2020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Charts!$A$2:$A$13</c:f>
              <c:strCache>
                <c:ptCount val="12"/>
                <c:pt idx="0">
                  <c:v>January 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Charts!$B$2:$B$13</c:f>
              <c:numCache>
                <c:formatCode>General</c:formatCode>
                <c:ptCount val="12"/>
                <c:pt idx="0">
                  <c:v>5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4</c:v>
                </c:pt>
                <c:pt idx="5">
                  <c:v>8</c:v>
                </c:pt>
                <c:pt idx="6">
                  <c:v>10</c:v>
                </c:pt>
                <c:pt idx="7">
                  <c:v>3</c:v>
                </c:pt>
                <c:pt idx="8">
                  <c:v>0</c:v>
                </c:pt>
                <c:pt idx="9">
                  <c:v>2</c:v>
                </c:pt>
                <c:pt idx="10">
                  <c:v>3</c:v>
                </c:pt>
                <c:pt idx="1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43-4DEE-AFCE-EEE0464CE202}"/>
            </c:ext>
          </c:extLst>
        </c:ser>
        <c:ser>
          <c:idx val="1"/>
          <c:order val="1"/>
          <c:tx>
            <c:strRef>
              <c:f>Charts!$C$1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Charts!$A$2:$A$13</c:f>
              <c:strCache>
                <c:ptCount val="12"/>
                <c:pt idx="0">
                  <c:v>January 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Charts!$C$2:$C$13</c:f>
              <c:numCache>
                <c:formatCode>General</c:formatCode>
                <c:ptCount val="12"/>
                <c:pt idx="0">
                  <c:v>5</c:v>
                </c:pt>
                <c:pt idx="1">
                  <c:v>6</c:v>
                </c:pt>
                <c:pt idx="2">
                  <c:v>5</c:v>
                </c:pt>
                <c:pt idx="3">
                  <c:v>6</c:v>
                </c:pt>
                <c:pt idx="4">
                  <c:v>3</c:v>
                </c:pt>
                <c:pt idx="5">
                  <c:v>10</c:v>
                </c:pt>
                <c:pt idx="6">
                  <c:v>7</c:v>
                </c:pt>
                <c:pt idx="7">
                  <c:v>8</c:v>
                </c:pt>
                <c:pt idx="8">
                  <c:v>7</c:v>
                </c:pt>
                <c:pt idx="9">
                  <c:v>11</c:v>
                </c:pt>
                <c:pt idx="10">
                  <c:v>15</c:v>
                </c:pt>
                <c:pt idx="1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43-4DEE-AFCE-EEE0464CE202}"/>
            </c:ext>
          </c:extLst>
        </c:ser>
        <c:ser>
          <c:idx val="2"/>
          <c:order val="2"/>
          <c:tx>
            <c:strRef>
              <c:f>Charts!$D$1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Charts!$A$2:$A$13</c:f>
              <c:strCache>
                <c:ptCount val="12"/>
                <c:pt idx="0">
                  <c:v>January 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Charts!$D$2:$D$13</c:f>
              <c:numCache>
                <c:formatCode>General</c:formatCode>
                <c:ptCount val="12"/>
                <c:pt idx="0">
                  <c:v>9</c:v>
                </c:pt>
                <c:pt idx="1">
                  <c:v>8</c:v>
                </c:pt>
                <c:pt idx="2">
                  <c:v>8</c:v>
                </c:pt>
                <c:pt idx="3">
                  <c:v>15</c:v>
                </c:pt>
                <c:pt idx="4">
                  <c:v>11</c:v>
                </c:pt>
                <c:pt idx="5">
                  <c:v>8</c:v>
                </c:pt>
                <c:pt idx="6">
                  <c:v>12</c:v>
                </c:pt>
                <c:pt idx="7">
                  <c:v>9</c:v>
                </c:pt>
                <c:pt idx="8">
                  <c:v>9</c:v>
                </c:pt>
                <c:pt idx="9">
                  <c:v>11</c:v>
                </c:pt>
                <c:pt idx="10">
                  <c:v>12</c:v>
                </c:pt>
                <c:pt idx="1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E43-4DEE-AFCE-EEE0464CE202}"/>
            </c:ext>
          </c:extLst>
        </c:ser>
        <c:ser>
          <c:idx val="3"/>
          <c:order val="3"/>
          <c:tx>
            <c:strRef>
              <c:f>Charts!$E$1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Charts!$A$2:$A$13</c:f>
              <c:strCache>
                <c:ptCount val="12"/>
                <c:pt idx="0">
                  <c:v>January 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Charts!$E$2:$E$13</c:f>
              <c:numCache>
                <c:formatCode>General</c:formatCode>
                <c:ptCount val="12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68-4FCD-B528-A131C60976F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11166784"/>
        <c:axId val="1017411680"/>
      </c:barChart>
      <c:catAx>
        <c:axId val="1011166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7411680"/>
        <c:crosses val="autoZero"/>
        <c:auto val="1"/>
        <c:lblAlgn val="ctr"/>
        <c:lblOffset val="100"/>
        <c:noMultiLvlLbl val="0"/>
      </c:catAx>
      <c:valAx>
        <c:axId val="1017411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1166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/>
              <a:t>2021-2022 Overdose Locations</a:t>
            </a:r>
          </a:p>
        </c:rich>
      </c:tx>
      <c:layout>
        <c:manualLayout>
          <c:xMode val="edge"/>
          <c:yMode val="edge"/>
          <c:x val="0.28806333181758531"/>
          <c:y val="1.7575067680814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477631714218208E-2"/>
          <c:y val="2.1377792356293477E-2"/>
          <c:w val="0.90422575550216588"/>
          <c:h val="0.686623339101723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Charts!$B$26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Charts!$A$27:$A$34</c:f>
              <c:strCache>
                <c:ptCount val="8"/>
                <c:pt idx="0">
                  <c:v>Winnsboro</c:v>
                </c:pt>
                <c:pt idx="1">
                  <c:v>Ridgeway</c:v>
                </c:pt>
                <c:pt idx="2">
                  <c:v>Great Falls</c:v>
                </c:pt>
                <c:pt idx="3">
                  <c:v>Blair</c:v>
                </c:pt>
                <c:pt idx="4">
                  <c:v>Jenkinsville</c:v>
                </c:pt>
                <c:pt idx="5">
                  <c:v>Blythewood</c:v>
                </c:pt>
                <c:pt idx="6">
                  <c:v>Elgin</c:v>
                </c:pt>
                <c:pt idx="7">
                  <c:v>Blackstock</c:v>
                </c:pt>
              </c:strCache>
            </c:strRef>
          </c:cat>
          <c:val>
            <c:numRef>
              <c:f>Charts!$B$27:$B$34</c:f>
              <c:numCache>
                <c:formatCode>General</c:formatCode>
                <c:ptCount val="8"/>
                <c:pt idx="0">
                  <c:v>52</c:v>
                </c:pt>
                <c:pt idx="1">
                  <c:v>23</c:v>
                </c:pt>
                <c:pt idx="2">
                  <c:v>10</c:v>
                </c:pt>
                <c:pt idx="3">
                  <c:v>2</c:v>
                </c:pt>
                <c:pt idx="4">
                  <c:v>3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CA-4BA6-9CA5-0BC7AB889ACC}"/>
            </c:ext>
          </c:extLst>
        </c:ser>
        <c:ser>
          <c:idx val="1"/>
          <c:order val="1"/>
          <c:tx>
            <c:strRef>
              <c:f>Charts!$C$26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Charts!$A$27:$A$34</c:f>
              <c:strCache>
                <c:ptCount val="8"/>
                <c:pt idx="0">
                  <c:v>Winnsboro</c:v>
                </c:pt>
                <c:pt idx="1">
                  <c:v>Ridgeway</c:v>
                </c:pt>
                <c:pt idx="2">
                  <c:v>Great Falls</c:v>
                </c:pt>
                <c:pt idx="3">
                  <c:v>Blair</c:v>
                </c:pt>
                <c:pt idx="4">
                  <c:v>Jenkinsville</c:v>
                </c:pt>
                <c:pt idx="5">
                  <c:v>Blythewood</c:v>
                </c:pt>
                <c:pt idx="6">
                  <c:v>Elgin</c:v>
                </c:pt>
                <c:pt idx="7">
                  <c:v>Blackstock</c:v>
                </c:pt>
              </c:strCache>
            </c:strRef>
          </c:cat>
          <c:val>
            <c:numRef>
              <c:f>Charts!$C$27:$C$34</c:f>
              <c:numCache>
                <c:formatCode>General</c:formatCode>
                <c:ptCount val="8"/>
                <c:pt idx="0">
                  <c:v>69</c:v>
                </c:pt>
                <c:pt idx="1">
                  <c:v>26</c:v>
                </c:pt>
                <c:pt idx="2">
                  <c:v>8</c:v>
                </c:pt>
                <c:pt idx="3">
                  <c:v>7</c:v>
                </c:pt>
                <c:pt idx="4">
                  <c:v>1</c:v>
                </c:pt>
                <c:pt idx="5">
                  <c:v>4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CA-4BA6-9CA5-0BC7AB889ACC}"/>
            </c:ext>
          </c:extLst>
        </c:ser>
        <c:ser>
          <c:idx val="2"/>
          <c:order val="2"/>
          <c:tx>
            <c:strRef>
              <c:f>Charts!$D$26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Charts!$A$27:$A$34</c:f>
              <c:strCache>
                <c:ptCount val="8"/>
                <c:pt idx="0">
                  <c:v>Winnsboro</c:v>
                </c:pt>
                <c:pt idx="1">
                  <c:v>Ridgeway</c:v>
                </c:pt>
                <c:pt idx="2">
                  <c:v>Great Falls</c:v>
                </c:pt>
                <c:pt idx="3">
                  <c:v>Blair</c:v>
                </c:pt>
                <c:pt idx="4">
                  <c:v>Jenkinsville</c:v>
                </c:pt>
                <c:pt idx="5">
                  <c:v>Blythewood</c:v>
                </c:pt>
                <c:pt idx="6">
                  <c:v>Elgin</c:v>
                </c:pt>
                <c:pt idx="7">
                  <c:v>Blackstock</c:v>
                </c:pt>
              </c:strCache>
            </c:strRef>
          </c:cat>
          <c:val>
            <c:numRef>
              <c:f>Charts!$D$27:$D$34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30-44B3-9855-FBE34D9871E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54723840"/>
        <c:axId val="116507552"/>
      </c:barChart>
      <c:catAx>
        <c:axId val="1854723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507552"/>
        <c:crosses val="autoZero"/>
        <c:auto val="1"/>
        <c:lblAlgn val="ctr"/>
        <c:lblOffset val="100"/>
        <c:noMultiLvlLbl val="0"/>
      </c:catAx>
      <c:valAx>
        <c:axId val="116507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472384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0731438275316123"/>
          <c:y val="0.87152210366245431"/>
          <c:w val="0.18326795738030738"/>
          <c:h val="4.69152374307101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>
                <a:effectLst/>
              </a:rPr>
              <a:t>Fairfield Opioid Response Team </a:t>
            </a:r>
            <a:endParaRPr lang="en-US">
              <a:effectLst/>
            </a:endParaRPr>
          </a:p>
          <a:p>
            <a:pPr>
              <a:defRPr/>
            </a:pPr>
            <a:r>
              <a:rPr lang="en-US" sz="1800" b="1" i="0" baseline="0">
                <a:effectLst/>
              </a:rPr>
              <a:t>ODMAP 2020-2022 Opioid Overdose by Type</a:t>
            </a:r>
            <a:endParaRPr lang="en-US">
              <a:effectLst/>
            </a:endParaRPr>
          </a:p>
        </c:rich>
      </c:tx>
      <c:layout>
        <c:manualLayout>
          <c:xMode val="edge"/>
          <c:yMode val="edge"/>
          <c:x val="0.24806201550387597"/>
          <c:y val="1.39069950542564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Charts!$B$16</c:f>
              <c:strCache>
                <c:ptCount val="1"/>
                <c:pt idx="0">
                  <c:v>*2020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Charts!$A$18:$A$22</c:f>
              <c:strCache>
                <c:ptCount val="5"/>
                <c:pt idx="0">
                  <c:v>Fentanyl</c:v>
                </c:pt>
                <c:pt idx="1">
                  <c:v>Heroin</c:v>
                </c:pt>
                <c:pt idx="2">
                  <c:v>Methadone</c:v>
                </c:pt>
                <c:pt idx="3">
                  <c:v>Prescription Drugs</c:v>
                </c:pt>
                <c:pt idx="4">
                  <c:v>Unknown Opioid</c:v>
                </c:pt>
              </c:strCache>
            </c:strRef>
          </c:cat>
          <c:val>
            <c:numRef>
              <c:f>Charts!$B$18:$B$22</c:f>
              <c:numCache>
                <c:formatCode>General</c:formatCode>
                <c:ptCount val="5"/>
                <c:pt idx="0">
                  <c:v>8</c:v>
                </c:pt>
                <c:pt idx="1">
                  <c:v>7</c:v>
                </c:pt>
                <c:pt idx="2">
                  <c:v>0</c:v>
                </c:pt>
                <c:pt idx="3">
                  <c:v>20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39-43BA-9FD5-17437816B679}"/>
            </c:ext>
          </c:extLst>
        </c:ser>
        <c:ser>
          <c:idx val="1"/>
          <c:order val="1"/>
          <c:tx>
            <c:strRef>
              <c:f>Charts!$C$16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Charts!$A$18:$A$22</c:f>
              <c:strCache>
                <c:ptCount val="5"/>
                <c:pt idx="0">
                  <c:v>Fentanyl</c:v>
                </c:pt>
                <c:pt idx="1">
                  <c:v>Heroin</c:v>
                </c:pt>
                <c:pt idx="2">
                  <c:v>Methadone</c:v>
                </c:pt>
                <c:pt idx="3">
                  <c:v>Prescription Drugs</c:v>
                </c:pt>
                <c:pt idx="4">
                  <c:v>Unknown Opioid</c:v>
                </c:pt>
              </c:strCache>
            </c:strRef>
          </c:cat>
          <c:val>
            <c:numRef>
              <c:f>Charts!$C$18:$C$22</c:f>
              <c:numCache>
                <c:formatCode>General</c:formatCode>
                <c:ptCount val="5"/>
                <c:pt idx="0">
                  <c:v>10</c:v>
                </c:pt>
                <c:pt idx="1">
                  <c:v>18</c:v>
                </c:pt>
                <c:pt idx="2">
                  <c:v>3</c:v>
                </c:pt>
                <c:pt idx="3">
                  <c:v>46</c:v>
                </c:pt>
                <c:pt idx="4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39-43BA-9FD5-17437816B679}"/>
            </c:ext>
          </c:extLst>
        </c:ser>
        <c:ser>
          <c:idx val="2"/>
          <c:order val="2"/>
          <c:tx>
            <c:strRef>
              <c:f>Charts!$D$16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Charts!$A$18:$A$22</c:f>
              <c:strCache>
                <c:ptCount val="5"/>
                <c:pt idx="0">
                  <c:v>Fentanyl</c:v>
                </c:pt>
                <c:pt idx="1">
                  <c:v>Heroin</c:v>
                </c:pt>
                <c:pt idx="2">
                  <c:v>Methadone</c:v>
                </c:pt>
                <c:pt idx="3">
                  <c:v>Prescription Drugs</c:v>
                </c:pt>
                <c:pt idx="4">
                  <c:v>Unknown Opioid</c:v>
                </c:pt>
              </c:strCache>
            </c:strRef>
          </c:cat>
          <c:val>
            <c:numRef>
              <c:f>Charts!$D$18:$D$22</c:f>
              <c:numCache>
                <c:formatCode>General</c:formatCode>
                <c:ptCount val="5"/>
                <c:pt idx="0">
                  <c:v>15</c:v>
                </c:pt>
                <c:pt idx="1">
                  <c:v>13</c:v>
                </c:pt>
                <c:pt idx="2">
                  <c:v>1</c:v>
                </c:pt>
                <c:pt idx="3">
                  <c:v>43</c:v>
                </c:pt>
                <c:pt idx="4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39-43BA-9FD5-17437816B679}"/>
            </c:ext>
          </c:extLst>
        </c:ser>
        <c:ser>
          <c:idx val="3"/>
          <c:order val="3"/>
          <c:tx>
            <c:strRef>
              <c:f>Charts!$E$16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Charts!$A$18:$A$22</c:f>
              <c:strCache>
                <c:ptCount val="5"/>
                <c:pt idx="0">
                  <c:v>Fentanyl</c:v>
                </c:pt>
                <c:pt idx="1">
                  <c:v>Heroin</c:v>
                </c:pt>
                <c:pt idx="2">
                  <c:v>Methadone</c:v>
                </c:pt>
                <c:pt idx="3">
                  <c:v>Prescription Drugs</c:v>
                </c:pt>
                <c:pt idx="4">
                  <c:v>Unknown Opioid</c:v>
                </c:pt>
              </c:strCache>
            </c:strRef>
          </c:cat>
          <c:val>
            <c:numRef>
              <c:f>Charts!$E$18:$E$22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5C-4E1C-9B6A-F7445B27BD5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17399712"/>
        <c:axId val="1017409504"/>
      </c:barChart>
      <c:catAx>
        <c:axId val="1017399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7409504"/>
        <c:crosses val="autoZero"/>
        <c:auto val="1"/>
        <c:lblAlgn val="ctr"/>
        <c:lblOffset val="100"/>
        <c:noMultiLvlLbl val="0"/>
      </c:catAx>
      <c:valAx>
        <c:axId val="1017409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7399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200" b="1"/>
              <a:t>Opioid Education</a:t>
            </a:r>
            <a:r>
              <a:rPr lang="en-US" sz="2200" b="1" baseline="0"/>
              <a:t> &amp; Narcan Distribution Training </a:t>
            </a:r>
            <a:endParaRPr lang="en-US" sz="2200" b="1"/>
          </a:p>
        </c:rich>
      </c:tx>
      <c:layout>
        <c:manualLayout>
          <c:xMode val="edge"/>
          <c:yMode val="edge"/>
          <c:x val="4.7384152023878662E-2"/>
          <c:y val="1.57657657657657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Opioid Education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BBAA692C-7032-4065-8749-07ACF104F907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7929-4A89-80C2-C958D16215E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C7EDD747-D449-462D-9985-C89A7D46EEF9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929-4A89-80C2-C958D16215EE}"/>
                </c:ext>
              </c:extLst>
            </c:dLbl>
            <c:dLbl>
              <c:idx val="3"/>
              <c:layout>
                <c:manualLayout>
                  <c:x val="-8.5763293310463125E-3"/>
                  <c:y val="2.0270270270270271E-2"/>
                </c:manualLayout>
              </c:layout>
              <c:tx>
                <c:rich>
                  <a:bodyPr/>
                  <a:lstStyle/>
                  <a:p>
                    <a:r>
                      <a:rPr lang="en-US" sz="2400"/>
                      <a:t>319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7929-4A89-80C2-C958D16215E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91987E4D-31DE-4E58-B8A9-12E434EDA495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929-4A89-80C2-C958D16215EE}"/>
                </c:ext>
              </c:extLst>
            </c:dLbl>
            <c:dLbl>
              <c:idx val="5"/>
              <c:layout>
                <c:manualLayout>
                  <c:x val="0"/>
                  <c:y val="-2.7027027027027029E-2"/>
                </c:manualLayout>
              </c:layout>
              <c:tx>
                <c:rich>
                  <a:bodyPr/>
                  <a:lstStyle/>
                  <a:p>
                    <a:fld id="{51CAE59B-3C07-4FCC-B567-41A53D10DE7B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BCE-4C17-A74D-5D6F77250E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155</c:v>
                </c:pt>
                <c:pt idx="2">
                  <c:v>171</c:v>
                </c:pt>
                <c:pt idx="3">
                  <c:v>319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0B-4C87-8357-791D718B60E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Adults Who Received NARCAN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3.0874785591766724E-2"/>
                  <c:y val="-4.50450450450450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1D2-436B-8793-E457AFC32E9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2800"/>
                      <a:t>319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25B-4E1F-88BA-78E2A00129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35</c:v>
                </c:pt>
                <c:pt idx="1">
                  <c:v>123</c:v>
                </c:pt>
                <c:pt idx="2">
                  <c:v>171</c:v>
                </c:pt>
                <c:pt idx="3">
                  <c:v>319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AF-4951-91B8-B36CCD9531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0910672"/>
        <c:axId val="640913232"/>
      </c:barChart>
      <c:catAx>
        <c:axId val="640910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0913232"/>
        <c:crosses val="autoZero"/>
        <c:auto val="1"/>
        <c:lblAlgn val="ctr"/>
        <c:lblOffset val="100"/>
        <c:noMultiLvlLbl val="0"/>
      </c:catAx>
      <c:valAx>
        <c:axId val="640913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0910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258856579462733"/>
          <c:y val="0.94039653827055403"/>
          <c:w val="0.55136019232587352"/>
          <c:h val="4.60899482159324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Opioid Overdose Survivors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10/1/21-9/30/22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Expected # of expenses </c:v>
                </c:pt>
                <c:pt idx="1">
                  <c:v>Expected # of Persons </c:v>
                </c:pt>
                <c:pt idx="2">
                  <c:v>Ineligible</c:v>
                </c:pt>
                <c:pt idx="3">
                  <c:v>Actual</c:v>
                </c:pt>
                <c:pt idx="4">
                  <c:v>Referred to FBHS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140</c:v>
                </c:pt>
                <c:pt idx="1">
                  <c:v>143</c:v>
                </c:pt>
                <c:pt idx="2">
                  <c:v>53</c:v>
                </c:pt>
                <c:pt idx="3">
                  <c:v>79</c:v>
                </c:pt>
                <c:pt idx="4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A2-4EB6-9442-95D5FA194FE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10/1/22 - current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Expected # of expenses </c:v>
                </c:pt>
                <c:pt idx="1">
                  <c:v>Expected # of Persons </c:v>
                </c:pt>
                <c:pt idx="2">
                  <c:v>Ineligible</c:v>
                </c:pt>
                <c:pt idx="3">
                  <c:v>Actual</c:v>
                </c:pt>
                <c:pt idx="4">
                  <c:v>Referred to FBHS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37</c:v>
                </c:pt>
                <c:pt idx="1">
                  <c:v>39</c:v>
                </c:pt>
                <c:pt idx="2">
                  <c:v>15</c:v>
                </c:pt>
                <c:pt idx="3">
                  <c:v>8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A2-4EB6-9442-95D5FA194F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9808920"/>
        <c:axId val="699809248"/>
      </c:barChart>
      <c:catAx>
        <c:axId val="699808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99809248"/>
        <c:crosses val="autoZero"/>
        <c:auto val="1"/>
        <c:lblAlgn val="ctr"/>
        <c:lblOffset val="100"/>
        <c:noMultiLvlLbl val="0"/>
      </c:catAx>
      <c:valAx>
        <c:axId val="699809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99808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1862" b="1" i="0" u="none" strike="noStrike" baseline="0" dirty="0">
                <a:effectLst/>
              </a:rPr>
              <a:t>Substance Use Treatment Admissions at FBHS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1/1/21 - 12/31/21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Opioid Use Disorder</c:v>
                </c:pt>
                <c:pt idx="1">
                  <c:v>Stimulant Use Disorder</c:v>
                </c:pt>
                <c:pt idx="2">
                  <c:v>Alcohol Use Disorder </c:v>
                </c:pt>
                <c:pt idx="4">
                  <c:v>Medication Assisted Treatment Clients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30</c:v>
                </c:pt>
                <c:pt idx="1">
                  <c:v>27</c:v>
                </c:pt>
                <c:pt idx="2">
                  <c:v>71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A2-4EB6-9442-95D5FA194FE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1/1/22-12/31/22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Opioid Use Disorder</c:v>
                </c:pt>
                <c:pt idx="1">
                  <c:v>Stimulant Use Disorder</c:v>
                </c:pt>
                <c:pt idx="2">
                  <c:v>Alcohol Use Disorder </c:v>
                </c:pt>
                <c:pt idx="4">
                  <c:v>Medication Assisted Treatment Clients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20</c:v>
                </c:pt>
                <c:pt idx="1">
                  <c:v>30</c:v>
                </c:pt>
                <c:pt idx="2">
                  <c:v>69</c:v>
                </c:pt>
                <c:pt idx="4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A2-4EB6-9442-95D5FA194FE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1/1/23-1/31/23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Opioid Use Disorder</c:v>
                </c:pt>
                <c:pt idx="1">
                  <c:v>Stimulant Use Disorder</c:v>
                </c:pt>
                <c:pt idx="2">
                  <c:v>Alcohol Use Disorder </c:v>
                </c:pt>
                <c:pt idx="4">
                  <c:v>Medication Assisted Treatment Clients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</c:v>
                </c:pt>
                <c:pt idx="1">
                  <c:v>4</c:v>
                </c:pt>
                <c:pt idx="2">
                  <c:v>7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FC-4647-9903-A6D73A40DF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9808920"/>
        <c:axId val="699809248"/>
      </c:barChart>
      <c:catAx>
        <c:axId val="699808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99809248"/>
        <c:crosses val="autoZero"/>
        <c:auto val="1"/>
        <c:lblAlgn val="ctr"/>
        <c:lblOffset val="100"/>
        <c:noMultiLvlLbl val="0"/>
      </c:catAx>
      <c:valAx>
        <c:axId val="699809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99808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3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0.5862</cdr:x>
      <cdr:y>0.92586</cdr:y>
    </cdr:from>
    <cdr:to>
      <cdr:x>0.71849</cdr:x>
      <cdr:y>1</cdr:y>
    </cdr:to>
    <cdr:pic>
      <cdr:nvPicPr>
        <cdr:cNvPr id="3" name="chart">
          <a:extLst xmlns:a="http://schemas.openxmlformats.org/drawingml/2006/main">
            <a:ext uri="{FF2B5EF4-FFF2-40B4-BE49-F238E27FC236}">
              <a16:creationId xmlns:a16="http://schemas.microsoft.com/office/drawing/2014/main" id="{7257D505-D96D-83ED-A654-550B6783B71E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6240162" y="6167029"/>
          <a:ext cx="1408298" cy="493819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0.06703</cdr:x>
      <cdr:y>0.11891</cdr:y>
    </cdr:from>
    <cdr:to>
      <cdr:x>0.21981</cdr:x>
      <cdr:y>0.19681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F8EAF8E2-7F4B-5431-33DE-7EC4B44ACC41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617838" y="753762"/>
          <a:ext cx="1408298" cy="493819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0.58631</cdr:x>
      <cdr:y>0.86681</cdr:y>
    </cdr:from>
    <cdr:to>
      <cdr:x>0.71531</cdr:x>
      <cdr:y>0.9464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39C732F7-AD16-1450-C169-857A8BB6C98C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6400800" y="5377837"/>
          <a:ext cx="1408298" cy="493819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52DA4-59BC-498D-B21F-5E714F3C4DDB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02680-7F3F-475B-B060-C704A53FB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668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9B6103-2935-45DA-9C80-3760157712B1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11600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Any update?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9B6103-2935-45DA-9C80-3760157712B1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4320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Admission DSM 5 Diagnosis on TEDs Admission Forms During Client Treatment Episode for Client Episodes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9B6103-2935-45DA-9C80-3760157712B1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7232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54 collection – 11.7 just from the National DEA, we haven’t received any weighted updates for collection. </a:t>
            </a:r>
          </a:p>
          <a:p>
            <a:endParaRPr lang="en-US"/>
          </a:p>
          <a:p>
            <a:r>
              <a:rPr lang="en-US"/>
              <a:t>**PENDING UPDATE FROM FCSD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9B6103-2935-45DA-9C80-3760157712B1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882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>
              <a:effectLst/>
              <a:latin typeface="Times New Roman" panose="02020603050405020304" pitchFamily="18" charset="0"/>
            </a:endParaRPr>
          </a:p>
          <a:p>
            <a:r>
              <a:rPr lang="en-US" sz="12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(80%) </a:t>
            </a:r>
            <a:r>
              <a:rPr lang="en-US" sz="1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deaths in Winnsboro, &amp; </a:t>
            </a:r>
            <a:r>
              <a:rPr lang="en-US" sz="12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(20%) </a:t>
            </a:r>
            <a:r>
              <a:rPr lang="en-US" sz="1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Ridgeway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(60%) </a:t>
            </a:r>
            <a:r>
              <a:rPr lang="en-US" sz="1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deaths from Fentanyl; </a:t>
            </a:r>
            <a:r>
              <a:rPr lang="en-US" sz="12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(20%) </a:t>
            </a:r>
            <a:r>
              <a:rPr lang="en-US" sz="1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Heroin; &amp; </a:t>
            </a:r>
            <a:r>
              <a:rPr lang="en-US" sz="12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(20%) </a:t>
            </a:r>
            <a:r>
              <a:rPr lang="en-US" sz="1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Cocaine</a:t>
            </a:r>
          </a:p>
          <a:p>
            <a:endParaRPr lang="en-US"/>
          </a:p>
          <a:p>
            <a:endParaRPr lang="en-US"/>
          </a:p>
          <a:p>
            <a:r>
              <a:rPr lang="en-US" sz="12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</a:p>
          <a:p>
            <a:r>
              <a:rPr lang="en-US" sz="1800" b="1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2 (100 %) </a:t>
            </a:r>
            <a:r>
              <a:rPr lang="en-US" sz="1800" b="0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deaths in Winnsboro</a:t>
            </a:r>
          </a:p>
          <a:p>
            <a:r>
              <a:rPr lang="en-US" sz="1800" b="1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Times New Roman" panose="02020603050405020304" pitchFamily="18" charset="0"/>
              </a:rPr>
              <a:t>1 (50%) </a:t>
            </a:r>
            <a:r>
              <a:rPr lang="en-US" sz="1800" b="0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Times New Roman" panose="02020603050405020304" pitchFamily="18" charset="0"/>
              </a:rPr>
              <a:t>death from Fentanyl; </a:t>
            </a:r>
            <a:r>
              <a:rPr lang="en-US" sz="1800" b="1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Times New Roman" panose="02020603050405020304" pitchFamily="18" charset="0"/>
              </a:rPr>
              <a:t>1 (50%) </a:t>
            </a:r>
            <a:r>
              <a:rPr lang="en-US" sz="1800" b="0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Times New Roman" panose="02020603050405020304" pitchFamily="18" charset="0"/>
              </a:rPr>
              <a:t>death from Methadone</a:t>
            </a:r>
          </a:p>
          <a:p>
            <a:r>
              <a:rPr lang="en-US" sz="1800" b="1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Times New Roman" panose="02020603050405020304" pitchFamily="18" charset="0"/>
              </a:rPr>
              <a:t>(2 females; 1 white, 1 black; both between 35-44)</a:t>
            </a:r>
            <a:endParaRPr lang="en-US" sz="1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0">
              <a:effectLst/>
              <a:latin typeface="Times New Roman" panose="02020603050405020304" pitchFamily="18" charset="0"/>
            </a:endParaRPr>
          </a:p>
          <a:p>
            <a:endParaRPr lang="en-US" b="0"/>
          </a:p>
          <a:p>
            <a:r>
              <a:rPr lang="en-US" sz="18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US"/>
              <a:t> </a:t>
            </a:r>
            <a:r>
              <a:rPr lang="en-US" sz="18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US"/>
              <a:t> </a:t>
            </a:r>
            <a:r>
              <a:rPr lang="en-US" sz="18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US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2224C7-5041-4DCC-8594-D9C895122A1C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9940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2022 </a:t>
            </a:r>
            <a:r>
              <a:rPr lang="en-US" dirty="0"/>
              <a:t>  </a:t>
            </a:r>
          </a:p>
          <a:p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White Male</a:t>
            </a:r>
            <a:r>
              <a:rPr lang="en-US" dirty="0"/>
              <a:t> 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44</a:t>
            </a:r>
            <a:r>
              <a:rPr lang="en-US" dirty="0"/>
              <a:t> 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37%</a:t>
            </a:r>
            <a:r>
              <a:rPr lang="en-US" dirty="0"/>
              <a:t> </a:t>
            </a:r>
          </a:p>
          <a:p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White Female</a:t>
            </a:r>
            <a:r>
              <a:rPr lang="en-US" dirty="0"/>
              <a:t> 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43</a:t>
            </a:r>
            <a:r>
              <a:rPr lang="en-US" dirty="0"/>
              <a:t> 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36%</a:t>
            </a:r>
            <a:endParaRPr lang="en-US" dirty="0"/>
          </a:p>
          <a:p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Black Male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11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9%</a:t>
            </a:r>
            <a:r>
              <a:rPr lang="en-US" dirty="0"/>
              <a:t> </a:t>
            </a:r>
          </a:p>
          <a:p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Black Female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20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17%</a:t>
            </a:r>
            <a:r>
              <a:rPr lang="en-US" dirty="0"/>
              <a:t> </a:t>
            </a:r>
          </a:p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Total incidents- </a:t>
            </a:r>
            <a:r>
              <a:rPr lang="en-US" dirty="0"/>
              <a:t> 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118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 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2023 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Calibri Light" panose="020F0302020204030204" pitchFamily="34" charset="0"/>
            </a:endParaRPr>
          </a:p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White Male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34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37%</a:t>
            </a:r>
            <a:r>
              <a:rPr lang="en-US" dirty="0"/>
              <a:t> </a:t>
            </a:r>
          </a:p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White Female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25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27%</a:t>
            </a:r>
            <a:r>
              <a:rPr lang="en-US" dirty="0"/>
              <a:t> </a:t>
            </a:r>
          </a:p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Black Male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17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19%</a:t>
            </a:r>
            <a:r>
              <a:rPr lang="en-US" dirty="0"/>
              <a:t> </a:t>
            </a:r>
          </a:p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Black Female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15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16%</a:t>
            </a:r>
            <a:r>
              <a:rPr lang="en-US" dirty="0"/>
              <a:t> </a:t>
            </a:r>
          </a:p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Total Incidents - 91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D02680-7F3F-475B-B060-C704A53FB32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826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2021 Demographics</a:t>
            </a:r>
          </a:p>
          <a:p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white male- 38%, white female- 33%,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black male- 12%, black female- 17%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0-17 – 0%; 18-24 – 3%;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25-34 - 24%,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35-44 – 16%, 45-54 – 15%,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55-65 – 23%, </a:t>
            </a:r>
            <a:r>
              <a:rPr lang="en-US" sz="1800" b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65+ - 19%. </a:t>
            </a:r>
          </a:p>
          <a:p>
            <a:endParaRPr lang="en-US" sz="1800" b="0" dirty="0">
              <a:effectLst/>
              <a:latin typeface="Times New Roman" panose="02020603050405020304" pitchFamily="18" charset="0"/>
            </a:endParaRPr>
          </a:p>
          <a:p>
            <a:r>
              <a:rPr lang="en-US" sz="1800" b="0" dirty="0">
                <a:effectLst/>
                <a:latin typeface="Times New Roman" panose="02020603050405020304" pitchFamily="18" charset="0"/>
              </a:rPr>
              <a:t>2022 Demographics</a:t>
            </a:r>
          </a:p>
          <a:p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white male- 36% (31), white female- 36% (31),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black male- 10% (9), black female- 17% (15)</a:t>
            </a:r>
          </a:p>
          <a:p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0-17 – 0%; 18-24 – 1% (1); </a:t>
            </a:r>
            <a:r>
              <a:rPr lang="en-US" sz="1200" b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25-34 - 13% (11), 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35-44 – 22% (12), 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45-54 – 9% (8), 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55-65 – 26% (22), 65+ - 29% (25). </a:t>
            </a:r>
          </a:p>
          <a:p>
            <a:endParaRPr lang="en-US" sz="12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9B6103-2935-45DA-9C80-3760157712B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5008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9B6103-2935-45DA-9C80-3760157712B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14387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Ridgeway</a:t>
            </a:r>
            <a:r>
              <a:rPr lang="en-US" sz="2800"/>
              <a:t> </a:t>
            </a:r>
            <a:r>
              <a:rPr lang="en-US" sz="1800" b="0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26</a:t>
            </a:r>
            <a:r>
              <a:rPr lang="en-US" sz="2800"/>
              <a:t> </a:t>
            </a:r>
            <a:r>
              <a:rPr lang="en-US" sz="1800" b="0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22%</a:t>
            </a:r>
            <a:r>
              <a:rPr lang="en-US" sz="2800"/>
              <a:t> </a:t>
            </a:r>
            <a:r>
              <a:rPr lang="en-US" sz="1800" b="1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Winnsboro</a:t>
            </a:r>
            <a:r>
              <a:rPr lang="en-US" sz="2800"/>
              <a:t> </a:t>
            </a:r>
            <a:r>
              <a:rPr lang="en-US" sz="1800" b="0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70</a:t>
            </a:r>
            <a:r>
              <a:rPr lang="en-US" sz="2800"/>
              <a:t> </a:t>
            </a:r>
            <a:r>
              <a:rPr lang="en-US" sz="1800" b="0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59%</a:t>
            </a:r>
            <a:r>
              <a:rPr lang="en-US" sz="2800"/>
              <a:t> </a:t>
            </a:r>
            <a:r>
              <a:rPr lang="en-US" sz="1800" b="1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Blythewood</a:t>
            </a:r>
            <a:r>
              <a:rPr lang="en-US" sz="2800"/>
              <a:t> </a:t>
            </a:r>
            <a:r>
              <a:rPr lang="en-US" sz="1800" b="0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4</a:t>
            </a:r>
            <a:r>
              <a:rPr lang="en-US" sz="2800"/>
              <a:t> </a:t>
            </a:r>
            <a:r>
              <a:rPr lang="en-US" sz="1800" b="0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3%</a:t>
            </a:r>
            <a:r>
              <a:rPr lang="en-US" sz="2800"/>
              <a:t> </a:t>
            </a:r>
            <a:r>
              <a:rPr lang="en-US" sz="1800" b="1" i="0" u="none" strike="noStrike" err="1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Jenkinsville</a:t>
            </a:r>
            <a:r>
              <a:rPr lang="en-US" sz="2800"/>
              <a:t> </a:t>
            </a:r>
            <a:r>
              <a:rPr lang="en-US" sz="1800" b="0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1</a:t>
            </a:r>
            <a:r>
              <a:rPr lang="en-US" sz="2800"/>
              <a:t> </a:t>
            </a:r>
            <a:r>
              <a:rPr lang="en-US" sz="1800" b="0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1%</a:t>
            </a:r>
            <a:r>
              <a:rPr lang="en-US" sz="2800"/>
              <a:t> </a:t>
            </a:r>
            <a:r>
              <a:rPr lang="en-US" sz="1800" b="1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Blair</a:t>
            </a:r>
            <a:r>
              <a:rPr lang="en-US" sz="2800"/>
              <a:t> </a:t>
            </a:r>
            <a:r>
              <a:rPr lang="en-US" sz="1800" b="0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7</a:t>
            </a:r>
            <a:r>
              <a:rPr lang="en-US" sz="2800"/>
              <a:t> </a:t>
            </a:r>
            <a:r>
              <a:rPr lang="en-US" sz="1800" b="0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6%</a:t>
            </a:r>
            <a:r>
              <a:rPr lang="en-US" sz="2800"/>
              <a:t> </a:t>
            </a:r>
            <a:r>
              <a:rPr lang="en-US" sz="1800" b="1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Elgin</a:t>
            </a:r>
            <a:r>
              <a:rPr lang="en-US" sz="2800"/>
              <a:t> </a:t>
            </a:r>
            <a:r>
              <a:rPr lang="en-US" sz="1800" b="0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2</a:t>
            </a:r>
            <a:r>
              <a:rPr lang="en-US" sz="2800"/>
              <a:t> </a:t>
            </a:r>
            <a:r>
              <a:rPr lang="en-US" sz="1800" b="0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2%</a:t>
            </a:r>
            <a:r>
              <a:rPr lang="en-US" sz="2800"/>
              <a:t> </a:t>
            </a:r>
            <a:r>
              <a:rPr lang="en-US" sz="1800" b="1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Blackstock</a:t>
            </a:r>
            <a:r>
              <a:rPr lang="en-US" sz="2800"/>
              <a:t> </a:t>
            </a:r>
            <a:r>
              <a:rPr lang="en-US" sz="1800" b="0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1</a:t>
            </a:r>
            <a:r>
              <a:rPr lang="en-US" sz="2800"/>
              <a:t> </a:t>
            </a:r>
            <a:r>
              <a:rPr lang="en-US" sz="1800" b="0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1%</a:t>
            </a:r>
            <a:r>
              <a:rPr lang="en-US" sz="2800"/>
              <a:t> </a:t>
            </a:r>
            <a:r>
              <a:rPr lang="en-US" sz="1800" b="1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Great Falls</a:t>
            </a:r>
            <a:r>
              <a:rPr lang="en-US" sz="2800"/>
              <a:t> </a:t>
            </a:r>
            <a:r>
              <a:rPr lang="en-US" sz="1800" b="0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8</a:t>
            </a:r>
            <a:r>
              <a:rPr lang="en-US" sz="2800"/>
              <a:t> </a:t>
            </a:r>
            <a:r>
              <a:rPr lang="en-US" sz="1800" b="0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7%</a:t>
            </a:r>
            <a:r>
              <a:rPr lang="en-US" sz="2800"/>
              <a:t> </a:t>
            </a:r>
            <a:r>
              <a:rPr lang="en-US" sz="1800" b="1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 </a:t>
            </a:r>
            <a:r>
              <a:rPr lang="en-US" sz="2800"/>
              <a:t> </a:t>
            </a:r>
            <a:r>
              <a:rPr lang="en-US" sz="1800" b="1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119</a:t>
            </a:r>
            <a:r>
              <a:rPr lang="en-US" sz="2800"/>
              <a:t> </a:t>
            </a:r>
            <a:r>
              <a:rPr lang="en-US" sz="1800" b="0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 </a:t>
            </a:r>
            <a:r>
              <a:rPr lang="en-US" sz="2800"/>
              <a:t>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9B6103-2935-45DA-9C80-3760157712B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1585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2020-2022- most overdoses result from RX</a:t>
            </a:r>
          </a:p>
          <a:p>
            <a:endParaRPr lang="en-US"/>
          </a:p>
          <a:p>
            <a:r>
              <a:rPr lang="en-US" sz="1800" b="1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Prescriptions</a:t>
            </a:r>
            <a:r>
              <a:rPr lang="en-US"/>
              <a:t> </a:t>
            </a:r>
            <a:r>
              <a:rPr lang="en-US" sz="1800" b="0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40</a:t>
            </a:r>
            <a:r>
              <a:rPr lang="en-US"/>
              <a:t> (</a:t>
            </a:r>
            <a:r>
              <a:rPr lang="en-US" sz="1800" b="0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37%)</a:t>
            </a:r>
            <a:r>
              <a:rPr lang="en-US"/>
              <a:t> </a:t>
            </a:r>
          </a:p>
          <a:p>
            <a:r>
              <a:rPr lang="en-US" sz="1800" b="1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Heroin</a:t>
            </a:r>
            <a:r>
              <a:rPr lang="en-US"/>
              <a:t> </a:t>
            </a:r>
            <a:r>
              <a:rPr lang="en-US" sz="1800" b="0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12</a:t>
            </a:r>
            <a:r>
              <a:rPr lang="en-US"/>
              <a:t> (</a:t>
            </a:r>
            <a:r>
              <a:rPr lang="en-US" sz="1800" b="0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11%</a:t>
            </a:r>
            <a:r>
              <a:rPr lang="en-US"/>
              <a:t>)</a:t>
            </a:r>
          </a:p>
          <a:p>
            <a:r>
              <a:rPr lang="en-US" sz="1800" b="1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Opioid</a:t>
            </a:r>
            <a:r>
              <a:rPr lang="en-US"/>
              <a:t> </a:t>
            </a:r>
            <a:r>
              <a:rPr lang="en-US" sz="1800" b="0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45</a:t>
            </a:r>
            <a:r>
              <a:rPr lang="en-US"/>
              <a:t> </a:t>
            </a:r>
            <a:r>
              <a:rPr lang="en-US">
                <a:highlight>
                  <a:srgbClr val="FFFF00"/>
                </a:highlight>
              </a:rPr>
              <a:t>(</a:t>
            </a:r>
            <a:r>
              <a:rPr lang="en-US" sz="1800" b="0" i="0" u="none" strike="noStrike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 Light" panose="020F0302020204030204" pitchFamily="34" charset="0"/>
              </a:rPr>
              <a:t>42%)</a:t>
            </a:r>
            <a:endParaRPr lang="en-US">
              <a:highlight>
                <a:srgbClr val="FFFF00"/>
              </a:highlight>
            </a:endParaRPr>
          </a:p>
          <a:p>
            <a:r>
              <a:rPr lang="en-US" sz="1800" b="1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Fentanyl</a:t>
            </a:r>
            <a:r>
              <a:rPr lang="en-US"/>
              <a:t> </a:t>
            </a:r>
            <a:r>
              <a:rPr lang="en-US" sz="1800" b="0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11</a:t>
            </a:r>
            <a:r>
              <a:rPr lang="en-US"/>
              <a:t> (</a:t>
            </a:r>
            <a:r>
              <a:rPr lang="en-US" sz="1800" b="0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10%)</a:t>
            </a:r>
            <a:endParaRPr lang="en-US"/>
          </a:p>
          <a:p>
            <a:r>
              <a:rPr lang="en-US" sz="1800" b="1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Methadone</a:t>
            </a:r>
            <a:r>
              <a:rPr lang="en-US"/>
              <a:t> </a:t>
            </a:r>
            <a:r>
              <a:rPr lang="en-US" sz="1800" b="0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1</a:t>
            </a:r>
            <a:r>
              <a:rPr lang="en-US"/>
              <a:t> (</a:t>
            </a:r>
            <a:r>
              <a:rPr lang="en-US" sz="1800" b="0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1%)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9B6103-2935-45DA-9C80-3760157712B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38791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2022</a:t>
            </a:r>
          </a:p>
          <a:p>
            <a:r>
              <a:rPr lang="en-US"/>
              <a:t>15+14+45+31+26+55+22+27+15+26+18+25=319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2224C7-5041-4DCC-8594-D9C895122A1C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8538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62FCF-C53D-44C4-89C2-91F496B32AAF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9C46-6A5D-40B8-8BA3-00FB028FD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94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62FCF-C53D-44C4-89C2-91F496B32AAF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9C46-6A5D-40B8-8BA3-00FB028FD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46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62FCF-C53D-44C4-89C2-91F496B32AAF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9C46-6A5D-40B8-8BA3-00FB028FD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01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62FCF-C53D-44C4-89C2-91F496B32AAF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9C46-6A5D-40B8-8BA3-00FB028FD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215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62FCF-C53D-44C4-89C2-91F496B32AAF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9C46-6A5D-40B8-8BA3-00FB028FD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46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62FCF-C53D-44C4-89C2-91F496B32AAF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9C46-6A5D-40B8-8BA3-00FB028FD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717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62FCF-C53D-44C4-89C2-91F496B32AAF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9C46-6A5D-40B8-8BA3-00FB028FD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46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62FCF-C53D-44C4-89C2-91F496B32AAF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9C46-6A5D-40B8-8BA3-00FB028FD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43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62FCF-C53D-44C4-89C2-91F496B32AAF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9C46-6A5D-40B8-8BA3-00FB028FD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34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62FCF-C53D-44C4-89C2-91F496B32AAF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9C46-6A5D-40B8-8BA3-00FB028FD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967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62FCF-C53D-44C4-89C2-91F496B32AAF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9C46-6A5D-40B8-8BA3-00FB028FD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652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62FCF-C53D-44C4-89C2-91F496B32AAF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59C46-6A5D-40B8-8BA3-00FB028FD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467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justplainkillers.com/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BC615-0311-F30D-F94A-547B0B756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4600" y="3376587"/>
            <a:ext cx="8377351" cy="965619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Outcome Data as of 1/31/23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1E39F65-E489-970B-5667-D0F841F917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91224" y="421024"/>
            <a:ext cx="7404100" cy="2916539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3" name="Picture 4" descr="A picture containing indoor&#10;&#10;Description automatically generated">
            <a:extLst>
              <a:ext uri="{FF2B5EF4-FFF2-40B4-BE49-F238E27FC236}">
                <a16:creationId xmlns:a16="http://schemas.microsoft.com/office/drawing/2014/main" id="{38ED88C6-A90C-993E-05A4-8602BED91D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5757" y="4222407"/>
            <a:ext cx="8635039" cy="2407475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3A27FDA2-C559-701B-083E-1295C1096F04}"/>
              </a:ext>
            </a:extLst>
          </p:cNvPr>
          <p:cNvSpPr txBox="1">
            <a:spLocks/>
          </p:cNvSpPr>
          <p:nvPr/>
        </p:nvSpPr>
        <p:spPr bwMode="auto">
          <a:xfrm>
            <a:off x="-2081482" y="6153508"/>
            <a:ext cx="9624264" cy="674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4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defTabSz="684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orbel" pitchFamily="34" charset="0"/>
              </a:defRPr>
            </a:lvl2pPr>
            <a:lvl3pPr algn="l" defTabSz="684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orbel" pitchFamily="34" charset="0"/>
              </a:defRPr>
            </a:lvl3pPr>
            <a:lvl4pPr algn="l" defTabSz="684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orbel" pitchFamily="34" charset="0"/>
              </a:defRPr>
            </a:lvl4pPr>
            <a:lvl5pPr algn="l" defTabSz="684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orbel" pitchFamily="34" charset="0"/>
              </a:defRPr>
            </a:lvl5pPr>
            <a:lvl6pPr marL="457178" algn="l" defTabSz="685766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orbel" pitchFamily="34" charset="0"/>
              </a:defRPr>
            </a:lvl6pPr>
            <a:lvl7pPr marL="914354" algn="l" defTabSz="685766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orbel" pitchFamily="34" charset="0"/>
              </a:defRPr>
            </a:lvl7pPr>
            <a:lvl8pPr marL="1371532" algn="l" defTabSz="685766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orbel" pitchFamily="34" charset="0"/>
              </a:defRPr>
            </a:lvl8pPr>
            <a:lvl9pPr marL="1828709" algn="l" defTabSz="685766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orbel" pitchFamily="34" charset="0"/>
              </a:defRPr>
            </a:lvl9pPr>
          </a:lstStyle>
          <a:p>
            <a:pPr algn="ctr"/>
            <a:r>
              <a:rPr lang="en-US" sz="1050" b="1" i="1">
                <a:solidFill>
                  <a:srgbClr val="00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www.justplainkillers.com</a:t>
            </a:r>
            <a:r>
              <a:rPr lang="en-US" sz="2400" b="1">
                <a:solidFill>
                  <a:srgbClr val="000000"/>
                </a:solidFill>
              </a:rPr>
              <a:t> </a:t>
            </a:r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32384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4A110-D562-AD93-5D75-18C2A7084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9016" y="794269"/>
            <a:ext cx="8098971" cy="1355725"/>
          </a:xfrm>
        </p:spPr>
        <p:txBody>
          <a:bodyPr/>
          <a:lstStyle/>
          <a:p>
            <a:pPr algn="ctr"/>
            <a:r>
              <a:rPr lang="en-US" sz="3200" b="1"/>
              <a:t>Fairfield Community Outreach Paramedicine Education (COPE) Program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99E5FFCE-31F0-2DAD-31E7-B0E97FABEE0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381250" y="2221800"/>
          <a:ext cx="74041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C78980D-209F-0B7B-54AD-FDA62B3DE8B8}"/>
              </a:ext>
            </a:extLst>
          </p:cNvPr>
          <p:cNvSpPr txBox="1"/>
          <p:nvPr/>
        </p:nvSpPr>
        <p:spPr>
          <a:xfrm>
            <a:off x="8757138" y="424934"/>
            <a:ext cx="1559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>
                <a:solidFill>
                  <a:schemeClr val="tx2"/>
                </a:solidFill>
              </a:rPr>
              <a:t>Est. Oct 2021</a:t>
            </a:r>
          </a:p>
        </p:txBody>
      </p:sp>
    </p:spTree>
    <p:extLst>
      <p:ext uri="{BB962C8B-B14F-4D97-AF65-F5344CB8AC3E}">
        <p14:creationId xmlns:p14="http://schemas.microsoft.com/office/powerpoint/2010/main" val="1158361856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99E5FFCE-31F0-2DAD-31E7-B0E97FABEE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0997772"/>
              </p:ext>
            </p:extLst>
          </p:nvPr>
        </p:nvGraphicFramePr>
        <p:xfrm>
          <a:off x="1133217" y="528925"/>
          <a:ext cx="10346209" cy="5612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6299514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2563D3B-86A2-8AE9-9372-F6C3204510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118302"/>
              </p:ext>
            </p:extLst>
          </p:nvPr>
        </p:nvGraphicFramePr>
        <p:xfrm>
          <a:off x="4075655" y="253875"/>
          <a:ext cx="3384450" cy="6249733"/>
        </p:xfrm>
        <a:graphic>
          <a:graphicData uri="http://schemas.openxmlformats.org/drawingml/2006/table">
            <a:tbl>
              <a:tblPr firstRow="1">
                <a:tableStyleId>{69012ECD-51FC-41F1-AA8D-1B2483CD663E}</a:tableStyleId>
              </a:tblPr>
              <a:tblGrid>
                <a:gridCol w="1343614">
                  <a:extLst>
                    <a:ext uri="{9D8B030D-6E8A-4147-A177-3AD203B41FA5}">
                      <a16:colId xmlns:a16="http://schemas.microsoft.com/office/drawing/2014/main" val="3362902491"/>
                    </a:ext>
                  </a:extLst>
                </a:gridCol>
                <a:gridCol w="1110340">
                  <a:extLst>
                    <a:ext uri="{9D8B030D-6E8A-4147-A177-3AD203B41FA5}">
                      <a16:colId xmlns:a16="http://schemas.microsoft.com/office/drawing/2014/main" val="2235907659"/>
                    </a:ext>
                  </a:extLst>
                </a:gridCol>
                <a:gridCol w="930496">
                  <a:extLst>
                    <a:ext uri="{9D8B030D-6E8A-4147-A177-3AD203B41FA5}">
                      <a16:colId xmlns:a16="http://schemas.microsoft.com/office/drawing/2014/main" val="1898025709"/>
                    </a:ext>
                  </a:extLst>
                </a:gridCol>
              </a:tblGrid>
              <a:tr h="85102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2022 Partner Reports</a:t>
                      </a:r>
                      <a:endParaRPr lang="en-US" sz="2800" b="0" i="0" u="none" strike="noStrike" dirty="0">
                        <a:solidFill>
                          <a:srgbClr val="162F33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829" marR="8829" marT="88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3398815"/>
                  </a:ext>
                </a:extLst>
              </a:tr>
              <a:tr h="6205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Incident Type</a:t>
                      </a:r>
                      <a:endParaRPr lang="en-US" sz="1400" b="1" i="0" u="none" strike="noStrike">
                        <a:solidFill>
                          <a:srgbClr val="162F33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829" marR="8829" marT="88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Reporting Agency</a:t>
                      </a:r>
                      <a:endParaRPr lang="en-US" sz="1400" b="1" i="0" u="none" strike="noStrike">
                        <a:solidFill>
                          <a:srgbClr val="162F33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829" marR="8829" marT="88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Amount</a:t>
                      </a:r>
                      <a:endParaRPr lang="en-US" sz="1400" b="1" i="0" u="none" strike="noStrike">
                        <a:solidFill>
                          <a:srgbClr val="162F33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829" marR="8829" marT="88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8166023"/>
                  </a:ext>
                </a:extLst>
              </a:tr>
              <a:tr h="7090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Opioid/Stimulant Arrest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829" marR="8829" marT="88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Sheriff/WPS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829" marR="8829" marT="88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829" marR="8829" marT="88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857224"/>
                  </a:ext>
                </a:extLst>
              </a:tr>
              <a:tr h="8190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Opioid/Stimulant Overdose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829" marR="8829" marT="88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EMS/ODMAP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829" marR="8829" marT="88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113</a:t>
                      </a:r>
                    </a:p>
                  </a:txBody>
                  <a:tcPr marL="8829" marR="8829" marT="88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751537"/>
                  </a:ext>
                </a:extLst>
              </a:tr>
              <a:tr h="7090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Opioid/Stimulant Death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829" marR="8829" marT="88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Corner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829" marR="8829" marT="88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/>
                        </a:rPr>
                        <a:t>5</a:t>
                      </a:r>
                    </a:p>
                  </a:txBody>
                  <a:tcPr marL="8829" marR="8829" marT="88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4882745"/>
                  </a:ext>
                </a:extLst>
              </a:tr>
              <a:tr h="9216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Drug Seizures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829" marR="8829" marT="88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Sheriff/WPS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829" marR="8829" marT="88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See chart, next slide</a:t>
                      </a:r>
                      <a:endParaRPr lang="sv-SE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829" marR="8829" marT="88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6818058"/>
                  </a:ext>
                </a:extLst>
              </a:tr>
              <a:tr h="7090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RX Collection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829" marR="8829" marT="88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-</a:t>
                      </a:r>
                    </a:p>
                  </a:txBody>
                  <a:tcPr marL="8829" marR="8829" marT="88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111</a:t>
                      </a:r>
                    </a:p>
                  </a:txBody>
                  <a:tcPr marL="8829" marR="8829" marT="88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9335587"/>
                  </a:ext>
                </a:extLst>
              </a:tr>
              <a:tr h="9102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Total RX take backs @ events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FORT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1489042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3E00388-B514-49DF-7F08-37AB96FB70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182533"/>
              </p:ext>
            </p:extLst>
          </p:nvPr>
        </p:nvGraphicFramePr>
        <p:xfrm>
          <a:off x="194853" y="253875"/>
          <a:ext cx="3384450" cy="62325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1916">
                  <a:extLst>
                    <a:ext uri="{9D8B030D-6E8A-4147-A177-3AD203B41FA5}">
                      <a16:colId xmlns:a16="http://schemas.microsoft.com/office/drawing/2014/main" val="2109955497"/>
                    </a:ext>
                  </a:extLst>
                </a:gridCol>
                <a:gridCol w="1047191">
                  <a:extLst>
                    <a:ext uri="{9D8B030D-6E8A-4147-A177-3AD203B41FA5}">
                      <a16:colId xmlns:a16="http://schemas.microsoft.com/office/drawing/2014/main" val="1820755599"/>
                    </a:ext>
                  </a:extLst>
                </a:gridCol>
                <a:gridCol w="805343">
                  <a:extLst>
                    <a:ext uri="{9D8B030D-6E8A-4147-A177-3AD203B41FA5}">
                      <a16:colId xmlns:a16="http://schemas.microsoft.com/office/drawing/2014/main" val="3981232923"/>
                    </a:ext>
                  </a:extLst>
                </a:gridCol>
              </a:tblGrid>
              <a:tr h="790148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 Partner Reports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7041282"/>
                  </a:ext>
                </a:extLst>
              </a:tr>
              <a:tr h="5162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Incident Type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Reporting Agency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Amount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848131"/>
                  </a:ext>
                </a:extLst>
              </a:tr>
              <a:tr h="5948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Opioid/Stimulant Arrest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Sheriffs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182801"/>
                  </a:ext>
                </a:extLst>
              </a:tr>
              <a:tr h="6380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Opioid/Stimulant Overdose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EMS/ODMAP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735316"/>
                  </a:ext>
                </a:extLst>
              </a:tr>
              <a:tr h="5948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Opioid/Stimulant Death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Corner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668055"/>
                  </a:ext>
                </a:extLst>
              </a:tr>
              <a:tr h="5604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Drug Seizures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WPS &amp; Sheriffs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1.66 </a:t>
                      </a:r>
                      <a:r>
                        <a:rPr lang="en-US" sz="1400" u="none" strike="noStrike" err="1">
                          <a:effectLst/>
                        </a:rPr>
                        <a:t>lbs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343509"/>
                  </a:ext>
                </a:extLst>
              </a:tr>
              <a:tr h="8220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Drug Seizures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WPS &amp; Sheriffs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179.5 pill dosage units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022218"/>
                  </a:ext>
                </a:extLst>
              </a:tr>
              <a:tr h="5948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Total RX collection 2021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Sheriffs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727553"/>
                  </a:ext>
                </a:extLst>
              </a:tr>
              <a:tr h="11209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Total RX take backs @ events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FORT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479527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B379533-527C-FCAA-04E1-4B01725A2D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511467"/>
              </p:ext>
            </p:extLst>
          </p:nvPr>
        </p:nvGraphicFramePr>
        <p:xfrm>
          <a:off x="7956457" y="245275"/>
          <a:ext cx="3384450" cy="6249733"/>
        </p:xfrm>
        <a:graphic>
          <a:graphicData uri="http://schemas.openxmlformats.org/drawingml/2006/table">
            <a:tbl>
              <a:tblPr firstRow="1">
                <a:tableStyleId>{69012ECD-51FC-41F1-AA8D-1B2483CD663E}</a:tableStyleId>
              </a:tblPr>
              <a:tblGrid>
                <a:gridCol w="1343614">
                  <a:extLst>
                    <a:ext uri="{9D8B030D-6E8A-4147-A177-3AD203B41FA5}">
                      <a16:colId xmlns:a16="http://schemas.microsoft.com/office/drawing/2014/main" val="3362902491"/>
                    </a:ext>
                  </a:extLst>
                </a:gridCol>
                <a:gridCol w="1110340">
                  <a:extLst>
                    <a:ext uri="{9D8B030D-6E8A-4147-A177-3AD203B41FA5}">
                      <a16:colId xmlns:a16="http://schemas.microsoft.com/office/drawing/2014/main" val="2235907659"/>
                    </a:ext>
                  </a:extLst>
                </a:gridCol>
                <a:gridCol w="930496">
                  <a:extLst>
                    <a:ext uri="{9D8B030D-6E8A-4147-A177-3AD203B41FA5}">
                      <a16:colId xmlns:a16="http://schemas.microsoft.com/office/drawing/2014/main" val="1898025709"/>
                    </a:ext>
                  </a:extLst>
                </a:gridCol>
              </a:tblGrid>
              <a:tr h="85102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2023 Partner Reports</a:t>
                      </a:r>
                      <a:endParaRPr lang="en-US" sz="2800" b="0" i="0" u="none" strike="noStrike" dirty="0">
                        <a:solidFill>
                          <a:srgbClr val="162F33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829" marR="8829" marT="88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3398815"/>
                  </a:ext>
                </a:extLst>
              </a:tr>
              <a:tr h="6205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Incident Type</a:t>
                      </a:r>
                      <a:endParaRPr lang="en-US" sz="1400" b="1" i="0" u="none" strike="noStrike">
                        <a:solidFill>
                          <a:srgbClr val="162F33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829" marR="8829" marT="88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Reporting Agency</a:t>
                      </a:r>
                      <a:endParaRPr lang="en-US" sz="1400" b="1" i="0" u="none" strike="noStrike">
                        <a:solidFill>
                          <a:srgbClr val="162F33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829" marR="8829" marT="88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Amount</a:t>
                      </a:r>
                      <a:endParaRPr lang="en-US" sz="1400" b="1" i="0" u="none" strike="noStrike">
                        <a:solidFill>
                          <a:srgbClr val="162F33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829" marR="8829" marT="88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8166023"/>
                  </a:ext>
                </a:extLst>
              </a:tr>
              <a:tr h="7090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Opioid/Stimulant Arrest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829" marR="8829" marT="88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Sheriff/WPS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829" marR="8829" marT="88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NA</a:t>
                      </a:r>
                    </a:p>
                  </a:txBody>
                  <a:tcPr marL="8829" marR="8829" marT="88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857224"/>
                  </a:ext>
                </a:extLst>
              </a:tr>
              <a:tr h="8190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Opioid/Stimulant Overdose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829" marR="8829" marT="88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EMS/ODMAP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829" marR="8829" marT="88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</a:t>
                      </a:r>
                    </a:p>
                  </a:txBody>
                  <a:tcPr marL="8829" marR="8829" marT="88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751537"/>
                  </a:ext>
                </a:extLst>
              </a:tr>
              <a:tr h="7090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Opioid/Stimulant Death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829" marR="8829" marT="88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Corner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829" marR="8829" marT="88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/>
                        </a:rPr>
                        <a:t>0</a:t>
                      </a:r>
                    </a:p>
                  </a:txBody>
                  <a:tcPr marL="8829" marR="8829" marT="88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4882745"/>
                  </a:ext>
                </a:extLst>
              </a:tr>
              <a:tr h="9216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Drug Seizures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829" marR="8829" marT="88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Sheriff/WPS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829" marR="8829" marT="88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NA</a:t>
                      </a:r>
                    </a:p>
                  </a:txBody>
                  <a:tcPr marL="8829" marR="8829" marT="88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6818058"/>
                  </a:ext>
                </a:extLst>
              </a:tr>
              <a:tr h="7090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RX Collection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829" marR="8829" marT="88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-</a:t>
                      </a:r>
                    </a:p>
                  </a:txBody>
                  <a:tcPr marL="8829" marR="8829" marT="88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-</a:t>
                      </a:r>
                    </a:p>
                  </a:txBody>
                  <a:tcPr marL="8829" marR="8829" marT="88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9335587"/>
                  </a:ext>
                </a:extLst>
              </a:tr>
              <a:tr h="9102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Total RX take backs @ events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FORT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148904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C8D715B-156E-26A5-3DF8-10111CBD6F9B}"/>
              </a:ext>
            </a:extLst>
          </p:cNvPr>
          <p:cNvSpPr txBox="1"/>
          <p:nvPr/>
        </p:nvSpPr>
        <p:spPr>
          <a:xfrm>
            <a:off x="8948118" y="797696"/>
            <a:ext cx="60980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a/o 1/31/23</a:t>
            </a:r>
          </a:p>
        </p:txBody>
      </p:sp>
    </p:spTree>
    <p:extLst>
      <p:ext uri="{BB962C8B-B14F-4D97-AF65-F5344CB8AC3E}">
        <p14:creationId xmlns:p14="http://schemas.microsoft.com/office/powerpoint/2010/main" val="293048314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BBE251-6DA4-4576-ACD5-F8C40A6C3234}"/>
              </a:ext>
            </a:extLst>
          </p:cNvPr>
          <p:cNvSpPr txBox="1"/>
          <p:nvPr/>
        </p:nvSpPr>
        <p:spPr>
          <a:xfrm>
            <a:off x="4495800" y="6444936"/>
            <a:ext cx="6172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/>
              <a:t>SC DHEC –Naloxone (NARCAN) Administration Data &amp; ODMAP/Fairfield Opioid Response Team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01D64B0-8C0D-AE6C-3B4A-D215C736A6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875644"/>
              </p:ext>
            </p:extLst>
          </p:nvPr>
        </p:nvGraphicFramePr>
        <p:xfrm>
          <a:off x="1422875" y="184291"/>
          <a:ext cx="9982412" cy="6489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4D0E029-641C-352B-2896-C1B63B74E4B9}"/>
              </a:ext>
            </a:extLst>
          </p:cNvPr>
          <p:cNvSpPr txBox="1"/>
          <p:nvPr/>
        </p:nvSpPr>
        <p:spPr>
          <a:xfrm>
            <a:off x="10156226" y="6304376"/>
            <a:ext cx="60980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a/o 1/31/23</a:t>
            </a:r>
          </a:p>
        </p:txBody>
      </p:sp>
    </p:spTree>
    <p:extLst>
      <p:ext uri="{BB962C8B-B14F-4D97-AF65-F5344CB8AC3E}">
        <p14:creationId xmlns:p14="http://schemas.microsoft.com/office/powerpoint/2010/main" val="288607840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CF18773-664B-28A3-4B9F-1ADC002D7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7421148"/>
              </p:ext>
            </p:extLst>
          </p:nvPr>
        </p:nvGraphicFramePr>
        <p:xfrm>
          <a:off x="933062" y="98576"/>
          <a:ext cx="10645190" cy="6660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84256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5E1613E-2E1C-D510-4DC2-4F5B15414F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3352265"/>
              </p:ext>
            </p:extLst>
          </p:nvPr>
        </p:nvGraphicFramePr>
        <p:xfrm>
          <a:off x="1487080" y="259492"/>
          <a:ext cx="9217840" cy="6339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7997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38F1B09F-C23C-40CF-851B-6195C32B06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7570745"/>
              </p:ext>
            </p:extLst>
          </p:nvPr>
        </p:nvGraphicFramePr>
        <p:xfrm>
          <a:off x="907094" y="123527"/>
          <a:ext cx="10377812" cy="6610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4971EC4-375A-18BA-7967-1B908A99E65E}"/>
              </a:ext>
            </a:extLst>
          </p:cNvPr>
          <p:cNvSpPr txBox="1"/>
          <p:nvPr/>
        </p:nvSpPr>
        <p:spPr>
          <a:xfrm>
            <a:off x="7176187" y="6365140"/>
            <a:ext cx="60980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a/o 1/31/23</a:t>
            </a:r>
          </a:p>
        </p:txBody>
      </p:sp>
    </p:spTree>
    <p:extLst>
      <p:ext uri="{BB962C8B-B14F-4D97-AF65-F5344CB8AC3E}">
        <p14:creationId xmlns:p14="http://schemas.microsoft.com/office/powerpoint/2010/main" val="414702582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CD46497-8BA9-21C5-8519-67F3B4EF9A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5062092"/>
              </p:ext>
            </p:extLst>
          </p:nvPr>
        </p:nvGraphicFramePr>
        <p:xfrm>
          <a:off x="1106010" y="493172"/>
          <a:ext cx="10917113" cy="6204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9371432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AB3BFA72-5B99-462D-8D06-79044E8555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2003865"/>
              </p:ext>
            </p:extLst>
          </p:nvPr>
        </p:nvGraphicFramePr>
        <p:xfrm>
          <a:off x="1801180" y="533876"/>
          <a:ext cx="8649653" cy="6026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BCEB327A-510C-8F28-F0DA-2A1DCDE6F922}"/>
              </a:ext>
            </a:extLst>
          </p:cNvPr>
          <p:cNvSpPr txBox="1"/>
          <p:nvPr/>
        </p:nvSpPr>
        <p:spPr>
          <a:xfrm>
            <a:off x="7665877" y="6139458"/>
            <a:ext cx="1556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a/o 1/31/23</a:t>
            </a:r>
          </a:p>
        </p:txBody>
      </p:sp>
    </p:spTree>
    <p:extLst>
      <p:ext uri="{BB962C8B-B14F-4D97-AF65-F5344CB8AC3E}">
        <p14:creationId xmlns:p14="http://schemas.microsoft.com/office/powerpoint/2010/main" val="2689750043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551AF59-309A-44E0-9FC3-A43A93FFF8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1890483"/>
              </p:ext>
            </p:extLst>
          </p:nvPr>
        </p:nvGraphicFramePr>
        <p:xfrm>
          <a:off x="997035" y="284205"/>
          <a:ext cx="10197929" cy="6573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8257AEAF-456C-4CD3-92F9-05F5A6833FF7}"/>
              </a:ext>
            </a:extLst>
          </p:cNvPr>
          <p:cNvSpPr txBox="1"/>
          <p:nvPr/>
        </p:nvSpPr>
        <p:spPr>
          <a:xfrm>
            <a:off x="0" y="6343135"/>
            <a:ext cx="6477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 dirty="0"/>
              <a:t>Fairfield Behavioral Health Services -  DAODAS Approved Community Distributor since March 2019 </a:t>
            </a:r>
          </a:p>
          <a:p>
            <a:r>
              <a:rPr lang="en-US" sz="1100" b="1" i="1" dirty="0"/>
              <a:t>but started training in July 2019</a:t>
            </a:r>
          </a:p>
        </p:txBody>
      </p:sp>
    </p:spTree>
    <p:extLst>
      <p:ext uri="{BB962C8B-B14F-4D97-AF65-F5344CB8AC3E}">
        <p14:creationId xmlns:p14="http://schemas.microsoft.com/office/powerpoint/2010/main" val="172534351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126</TotalTime>
  <Words>660</Words>
  <Application>Microsoft Office PowerPoint</Application>
  <PresentationFormat>Widescreen</PresentationFormat>
  <Paragraphs>157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Outcome Data as of 1/31/23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Fairfield Community Outreach Paramedicine Education (COPE) Program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Outcome Data as of 1/27/23</dc:title>
  <dc:creator>Samantha Roland</dc:creator>
  <cp:lastModifiedBy>Vernon Kennedy</cp:lastModifiedBy>
  <cp:revision>2</cp:revision>
  <dcterms:created xsi:type="dcterms:W3CDTF">2023-01-27T21:07:47Z</dcterms:created>
  <dcterms:modified xsi:type="dcterms:W3CDTF">2023-02-15T17:54:11Z</dcterms:modified>
</cp:coreProperties>
</file>